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330" r:id="rId2"/>
    <p:sldId id="331" r:id="rId3"/>
    <p:sldId id="320" r:id="rId4"/>
    <p:sldId id="332" r:id="rId5"/>
    <p:sldId id="306" r:id="rId6"/>
  </p:sldIdLst>
  <p:sldSz cx="12198350" cy="6859588"/>
  <p:notesSz cx="6858000" cy="9144000"/>
  <p:embeddedFontLst>
    <p:embeddedFont>
      <p:font typeface="微软雅黑" panose="020B0503020204020204" pitchFamily="34" charset="-122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icrosoft YaHei UI" panose="020B0503020204020204" pitchFamily="34" charset="-122"/>
      <p:regular r:id="rId14"/>
      <p:bold r:id="rId15"/>
    </p:embeddedFont>
  </p:embeddedFontLst>
  <p:defaultTextStyle>
    <a:defPPr>
      <a:defRPr lang="zh-CN"/>
    </a:defPPr>
    <a:lvl1pPr marL="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8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4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03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92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8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470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705" algn="l" defTabSz="121920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400"/>
    <a:srgbClr val="005DA2"/>
    <a:srgbClr val="FFD347"/>
    <a:srgbClr val="FFC91D"/>
    <a:srgbClr val="0071C1"/>
    <a:srgbClr val="4144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714" y="60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44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2AE03-6EE8-41FD-8A37-86C6BC5E264F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21FD59-C920-460C-B1C9-0346C59420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9786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83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943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903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927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887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8470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8705" algn="l" defTabSz="121920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179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1679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20" y="273112"/>
            <a:ext cx="4013173" cy="1162320"/>
          </a:xfrm>
          <a:prstGeom prst="rect">
            <a:avLst/>
          </a:prstGeom>
        </p:spPr>
        <p:txBody>
          <a:bodyPr lIns="121963" tIns="60981" rIns="121963" bIns="60981" anchor="b"/>
          <a:lstStyle>
            <a:lvl1pPr algn="l">
              <a:defRPr sz="27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9216" y="273114"/>
            <a:ext cx="6819216" cy="5854469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920" y="1435434"/>
            <a:ext cx="4013173" cy="4692149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835" indent="0">
              <a:buNone/>
              <a:defRPr sz="1300"/>
            </a:lvl3pPr>
            <a:lvl4pPr marL="1829435" indent="0">
              <a:buNone/>
              <a:defRPr sz="1200"/>
            </a:lvl4pPr>
            <a:lvl5pPr marL="2439035" indent="0">
              <a:buNone/>
              <a:defRPr sz="1200"/>
            </a:lvl5pPr>
            <a:lvl6pPr marL="3049270" indent="0">
              <a:buNone/>
              <a:defRPr sz="1200"/>
            </a:lvl6pPr>
            <a:lvl7pPr marL="3658870" indent="0">
              <a:buNone/>
              <a:defRPr sz="1200"/>
            </a:lvl7pPr>
            <a:lvl8pPr marL="4268470" indent="0">
              <a:buNone/>
              <a:defRPr sz="1200"/>
            </a:lvl8pPr>
            <a:lvl9pPr marL="4878705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962" y="4801712"/>
            <a:ext cx="7319010" cy="566870"/>
          </a:xfrm>
          <a:prstGeom prst="rect">
            <a:avLst/>
          </a:prstGeom>
        </p:spPr>
        <p:txBody>
          <a:bodyPr lIns="121963" tIns="60981" rIns="121963" bIns="60981" anchor="b"/>
          <a:lstStyle>
            <a:lvl1pPr algn="l">
              <a:defRPr sz="27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962" y="612916"/>
            <a:ext cx="7319010" cy="4115753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4300"/>
            </a:lvl1pPr>
            <a:lvl2pPr marL="609600" indent="0">
              <a:buNone/>
              <a:defRPr sz="3700"/>
            </a:lvl2pPr>
            <a:lvl3pPr marL="1219835" indent="0">
              <a:buNone/>
              <a:defRPr sz="3200"/>
            </a:lvl3pPr>
            <a:lvl4pPr marL="1829435" indent="0">
              <a:buNone/>
              <a:defRPr sz="2700"/>
            </a:lvl4pPr>
            <a:lvl5pPr marL="2439035" indent="0">
              <a:buNone/>
              <a:defRPr sz="2700"/>
            </a:lvl5pPr>
            <a:lvl6pPr marL="3049270" indent="0">
              <a:buNone/>
              <a:defRPr sz="2700"/>
            </a:lvl6pPr>
            <a:lvl7pPr marL="3658870" indent="0">
              <a:buNone/>
              <a:defRPr sz="2700"/>
            </a:lvl7pPr>
            <a:lvl8pPr marL="4268470" indent="0">
              <a:buNone/>
              <a:defRPr sz="2700"/>
            </a:lvl8pPr>
            <a:lvl9pPr marL="4878705" indent="0">
              <a:buNone/>
              <a:defRPr sz="27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962" y="5368581"/>
            <a:ext cx="7319010" cy="805049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1900"/>
            </a:lvl1pPr>
            <a:lvl2pPr marL="609600" indent="0">
              <a:buNone/>
              <a:defRPr sz="1600"/>
            </a:lvl2pPr>
            <a:lvl3pPr marL="1219835" indent="0">
              <a:buNone/>
              <a:defRPr sz="1300"/>
            </a:lvl3pPr>
            <a:lvl4pPr marL="1829435" indent="0">
              <a:buNone/>
              <a:defRPr sz="1200"/>
            </a:lvl4pPr>
            <a:lvl5pPr marL="2439035" indent="0">
              <a:buNone/>
              <a:defRPr sz="1200"/>
            </a:lvl5pPr>
            <a:lvl6pPr marL="3049270" indent="0">
              <a:buNone/>
              <a:defRPr sz="1200"/>
            </a:lvl6pPr>
            <a:lvl7pPr marL="3658870" indent="0">
              <a:buNone/>
              <a:defRPr sz="1200"/>
            </a:lvl7pPr>
            <a:lvl8pPr marL="4268470" indent="0">
              <a:buNone/>
              <a:defRPr sz="1200"/>
            </a:lvl8pPr>
            <a:lvl9pPr marL="4878705" indent="0">
              <a:buNone/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918" y="1600572"/>
            <a:ext cx="10978515" cy="4527011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3804" y="206422"/>
            <a:ext cx="2744629" cy="4388867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918" y="206422"/>
            <a:ext cx="8030580" cy="4388867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:\桌面文件\ppt底图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3177"/>
            <a:ext cx="12310913" cy="68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-19371" y="0"/>
            <a:ext cx="12311234" cy="685958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0000">
                <a:schemeClr val="bg1">
                  <a:alpha val="0"/>
                </a:schemeClr>
              </a:gs>
              <a:gs pos="98000">
                <a:schemeClr val="tx1">
                  <a:alpha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7" rIns="91436" bIns="45717" anchor="ctr"/>
          <a:lstStyle/>
          <a:p>
            <a:pPr algn="ctr" eaLnBrk="0" hangingPunct="0">
              <a:defRPr/>
            </a:pP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637" y="365210"/>
            <a:ext cx="10521077" cy="1325870"/>
          </a:xfrm>
          <a:prstGeom prst="rect">
            <a:avLst/>
          </a:prstGeom>
        </p:spPr>
        <p:txBody>
          <a:bodyPr lIns="91472" tIns="45736" rIns="91472" bIns="45736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637" y="1826048"/>
            <a:ext cx="10521077" cy="4352346"/>
          </a:xfrm>
          <a:prstGeom prst="rect">
            <a:avLst/>
          </a:prstGeom>
        </p:spPr>
        <p:txBody>
          <a:bodyPr lIns="91472" tIns="45736" rIns="91472" bIns="45736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636" y="6357822"/>
            <a:ext cx="2744629" cy="365210"/>
          </a:xfrm>
          <a:prstGeom prst="rect">
            <a:avLst/>
          </a:prstGeom>
        </p:spPr>
        <p:txBody>
          <a:bodyPr lIns="91472" tIns="45736" rIns="91472" bIns="45736"/>
          <a:lstStyle/>
          <a:p>
            <a:fld id="{530820CF-B880-4189-942D-D702A7CBA730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40704" y="6357822"/>
            <a:ext cx="4116943" cy="365210"/>
          </a:xfrm>
          <a:prstGeom prst="rect">
            <a:avLst/>
          </a:prstGeom>
        </p:spPr>
        <p:txBody>
          <a:bodyPr lIns="91472" tIns="45736" rIns="91472" bIns="45736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5085" y="6357822"/>
            <a:ext cx="2744629" cy="365210"/>
          </a:xfrm>
          <a:prstGeom prst="rect">
            <a:avLst/>
          </a:prstGeom>
        </p:spPr>
        <p:txBody>
          <a:bodyPr lIns="91472" tIns="45736" rIns="91472" bIns="45736"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0" y="693490"/>
            <a:ext cx="12198350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05D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774" cy="685958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774" cy="685958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917" y="1200428"/>
            <a:ext cx="5387605" cy="3394861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0828" y="1200428"/>
            <a:ext cx="5387605" cy="3394861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918" y="1535469"/>
            <a:ext cx="5389723" cy="639911"/>
          </a:xfrm>
          <a:prstGeom prst="rect">
            <a:avLst/>
          </a:prstGeom>
        </p:spPr>
        <p:txBody>
          <a:bodyPr lIns="121963" tIns="60981" rIns="121963" bIns="60981"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835" indent="0">
              <a:buNone/>
              <a:defRPr sz="2400" b="1"/>
            </a:lvl3pPr>
            <a:lvl4pPr marL="1829435" indent="0">
              <a:buNone/>
              <a:defRPr sz="2100" b="1"/>
            </a:lvl4pPr>
            <a:lvl5pPr marL="2439035" indent="0">
              <a:buNone/>
              <a:defRPr sz="2100" b="1"/>
            </a:lvl5pPr>
            <a:lvl6pPr marL="3049270" indent="0">
              <a:buNone/>
              <a:defRPr sz="2100" b="1"/>
            </a:lvl6pPr>
            <a:lvl7pPr marL="3658870" indent="0">
              <a:buNone/>
              <a:defRPr sz="2100" b="1"/>
            </a:lvl7pPr>
            <a:lvl8pPr marL="4268470" indent="0">
              <a:buNone/>
              <a:defRPr sz="2100" b="1"/>
            </a:lvl8pPr>
            <a:lvl9pPr marL="4878705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918" y="2175378"/>
            <a:ext cx="5389723" cy="3952203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6594" y="1535469"/>
            <a:ext cx="5391840" cy="639911"/>
          </a:xfrm>
          <a:prstGeom prst="rect">
            <a:avLst/>
          </a:prstGeom>
        </p:spPr>
        <p:txBody>
          <a:bodyPr lIns="121963" tIns="60981" rIns="121963" bIns="60981" anchor="b"/>
          <a:lstStyle>
            <a:lvl1pPr marL="0" indent="0">
              <a:buNone/>
              <a:defRPr sz="3200" b="1"/>
            </a:lvl1pPr>
            <a:lvl2pPr marL="609600" indent="0">
              <a:buNone/>
              <a:defRPr sz="2700" b="1"/>
            </a:lvl2pPr>
            <a:lvl3pPr marL="1219835" indent="0">
              <a:buNone/>
              <a:defRPr sz="2400" b="1"/>
            </a:lvl3pPr>
            <a:lvl4pPr marL="1829435" indent="0">
              <a:buNone/>
              <a:defRPr sz="2100" b="1"/>
            </a:lvl4pPr>
            <a:lvl5pPr marL="2439035" indent="0">
              <a:buNone/>
              <a:defRPr sz="2100" b="1"/>
            </a:lvl5pPr>
            <a:lvl6pPr marL="3049270" indent="0">
              <a:buNone/>
              <a:defRPr sz="2100" b="1"/>
            </a:lvl6pPr>
            <a:lvl7pPr marL="3658870" indent="0">
              <a:buNone/>
              <a:defRPr sz="2100" b="1"/>
            </a:lvl7pPr>
            <a:lvl8pPr marL="4268470" indent="0">
              <a:buNone/>
              <a:defRPr sz="2100" b="1"/>
            </a:lvl8pPr>
            <a:lvl9pPr marL="4878705" indent="0">
              <a:buNone/>
              <a:defRPr sz="21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6594" y="2175378"/>
            <a:ext cx="5391840" cy="3952203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t>2018/9/9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iming>
    <p:tnLst>
      <p:par>
        <p:cTn id="1" dur="indefinite" restart="never" nodeType="tmRoot"/>
      </p:par>
    </p:tnLst>
  </p:timing>
  <p:txStyles>
    <p:titleStyle>
      <a:lvl1pPr algn="ctr" defTabSz="121920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1235" indent="-381000" algn="l" defTabSz="121920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635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235" indent="-304800" algn="l" defTabSz="121920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4470" indent="-304800" algn="l" defTabSz="121920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407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670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905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505" indent="-304800" algn="l" defTabSz="121920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8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4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03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92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8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47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70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5" b="19587"/>
          <a:stretch>
            <a:fillRect/>
          </a:stretch>
        </p:blipFill>
        <p:spPr>
          <a:xfrm>
            <a:off x="0" y="1"/>
            <a:ext cx="12198350" cy="6859588"/>
          </a:xfrm>
          <a:prstGeom prst="rect">
            <a:avLst/>
          </a:prstGeom>
        </p:spPr>
      </p:pic>
      <p:pic>
        <p:nvPicPr>
          <p:cNvPr id="25" name="温馨、背景音乐 - 梦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682748" y="3933850"/>
            <a:ext cx="609996" cy="609741"/>
          </a:xfrm>
          <a:prstGeom prst="rect">
            <a:avLst/>
          </a:prstGeom>
        </p:spPr>
      </p:pic>
      <p:sp>
        <p:nvSpPr>
          <p:cNvPr id="11" name="文本框 2"/>
          <p:cNvSpPr txBox="1"/>
          <p:nvPr/>
        </p:nvSpPr>
        <p:spPr>
          <a:xfrm>
            <a:off x="2866927" y="924030"/>
            <a:ext cx="64644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b="1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翻译小平台</a:t>
            </a:r>
            <a:endParaRPr lang="en-US" altLang="zh-CN" sz="9600" b="1" dirty="0" smtClean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54759" y="2493690"/>
            <a:ext cx="7488832" cy="769474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>
            <a:defPPr>
              <a:defRPr lang="zh-CN"/>
            </a:defPPr>
            <a:lvl1pPr algn="ctr">
              <a:defRPr sz="6000" b="1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Arial" pitchFamily="34" charset="0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微信公众</a:t>
            </a:r>
            <a:r>
              <a:rPr lang="zh-CN" altLang="en-US" sz="4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号二次开发</a:t>
            </a:r>
            <a:endParaRPr lang="zh-CN" altLang="en-US" sz="4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54959" y="3599405"/>
            <a:ext cx="3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负责</a:t>
            </a:r>
            <a:r>
              <a:rPr lang="zh-CN" altLang="en-US" b="1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人：牛志衡、李鸿春</a:t>
            </a:r>
            <a:endParaRPr lang="zh-CN" altLang="en-US" b="1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11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550344" y="1339316"/>
            <a:ext cx="6365255" cy="1442791"/>
          </a:xfrm>
          <a:prstGeom prst="rect">
            <a:avLst/>
          </a:prstGeom>
          <a:solidFill>
            <a:srgbClr val="E8E8E6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382736" y="1125538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定义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六边形 4"/>
          <p:cNvSpPr/>
          <p:nvPr/>
        </p:nvSpPr>
        <p:spPr>
          <a:xfrm>
            <a:off x="1063010" y="2926154"/>
            <a:ext cx="1588089" cy="1368469"/>
          </a:xfrm>
          <a:prstGeom prst="hexagon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 sz="3200" dirty="0">
                <a:latin typeface="微软雅黑" pitchFamily="34" charset="-122"/>
                <a:ea typeface="微软雅黑" pitchFamily="34" charset="-122"/>
              </a:rPr>
              <a:t>简介</a:t>
            </a:r>
          </a:p>
        </p:txBody>
      </p:sp>
      <p:cxnSp>
        <p:nvCxnSpPr>
          <p:cNvPr id="6" name="直接箭头连接符 5"/>
          <p:cNvCxnSpPr>
            <a:stCxn id="5" idx="5"/>
          </p:cNvCxnSpPr>
          <p:nvPr/>
        </p:nvCxnSpPr>
        <p:spPr>
          <a:xfrm flipV="1">
            <a:off x="2308839" y="1989834"/>
            <a:ext cx="1241506" cy="936321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stCxn id="5" idx="0"/>
          </p:cNvCxnSpPr>
          <p:nvPr/>
        </p:nvCxnSpPr>
        <p:spPr>
          <a:xfrm>
            <a:off x="2651100" y="3610389"/>
            <a:ext cx="899245" cy="0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5" idx="1"/>
          </p:cNvCxnSpPr>
          <p:nvPr/>
        </p:nvCxnSpPr>
        <p:spPr>
          <a:xfrm>
            <a:off x="2308839" y="4294623"/>
            <a:ext cx="1241506" cy="936321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862988" y="1795382"/>
            <a:ext cx="6052611" cy="892584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这</a:t>
            </a:r>
            <a:r>
              <a:rPr lang="zh-CN" altLang="en-US" sz="2000" b="1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是一个在线翻译小工具，支持文</a:t>
            </a:r>
            <a:r>
              <a:rPr lang="zh-CN" altLang="en-US" sz="20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本输</a:t>
            </a:r>
            <a:r>
              <a:rPr lang="zh-CN" altLang="en-US" sz="2000" b="1" dirty="0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入，方便进行不同语言间的相互翻译</a:t>
            </a:r>
            <a:endParaRPr lang="zh-CN" altLang="en-US" sz="2000" b="1" dirty="0">
              <a:solidFill>
                <a:sysClr val="windowText" lastClr="0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550344" y="3139933"/>
            <a:ext cx="6365255" cy="1442791"/>
          </a:xfrm>
          <a:prstGeom prst="rect">
            <a:avLst/>
          </a:prstGeom>
          <a:solidFill>
            <a:srgbClr val="E8E8E6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382736" y="2926155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功能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10880" y="3594517"/>
            <a:ext cx="6052611" cy="1052628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1" dirty="0" smtClean="0">
                <a:solidFill>
                  <a:sysClr val="windowText" lastClr="0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采</a:t>
            </a:r>
            <a:r>
              <a:rPr lang="zh-CN" altLang="en-US" sz="1600" b="1" dirty="0">
                <a:solidFill>
                  <a:sysClr val="windowText" lastClr="0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用的是源语言语种自动检测的办法。这样的结果是受众人群是以中文为母语的人群</a:t>
            </a:r>
            <a:r>
              <a:rPr lang="zh-CN" altLang="en-US" sz="1600" b="1" dirty="0" smtClean="0">
                <a:solidFill>
                  <a:sysClr val="windowText" lastClr="0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，通过输入其他种语言</a:t>
            </a:r>
            <a:r>
              <a:rPr lang="en-US" altLang="zh-CN" sz="1600" b="1" dirty="0" smtClean="0">
                <a:solidFill>
                  <a:sysClr val="windowText" lastClr="0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(</a:t>
            </a:r>
            <a:r>
              <a:rPr lang="zh-CN" altLang="en-US" sz="1600" b="1" dirty="0" smtClean="0">
                <a:solidFill>
                  <a:sysClr val="windowText" lastClr="0000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包括英文、法语、德语等），返回用户中文</a:t>
            </a:r>
            <a:endParaRPr lang="zh-CN" altLang="en-US" sz="1600" b="1" dirty="0">
              <a:solidFill>
                <a:sysClr val="windowText" lastClr="0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550344" y="4940550"/>
            <a:ext cx="6365255" cy="1442791"/>
          </a:xfrm>
          <a:prstGeom prst="rect">
            <a:avLst/>
          </a:prstGeom>
          <a:solidFill>
            <a:srgbClr val="E8E8E6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382736" y="4726772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 dirty="0" smtClean="0">
                <a:latin typeface="微软雅黑" pitchFamily="34" charset="-122"/>
                <a:ea typeface="微软雅黑" pitchFamily="34" charset="-122"/>
              </a:rPr>
              <a:t>优点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59015" y="5519969"/>
            <a:ext cx="6052611" cy="526458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迅速</a:t>
            </a:r>
            <a:r>
              <a:rPr lang="en-US" altLang="zh-CN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  <a:r>
              <a:rPr lang="zh-CN" altLang="en-US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便捷</a:t>
            </a:r>
            <a:r>
              <a:rPr lang="en-US" altLang="zh-CN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  <a:r>
              <a:rPr lang="zh-CN" altLang="en-US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高效</a:t>
            </a:r>
            <a:r>
              <a:rPr lang="en-US" altLang="zh-CN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.</a:t>
            </a:r>
            <a:r>
              <a:rPr lang="zh-CN" altLang="en-US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准确</a:t>
            </a:r>
            <a:endParaRPr lang="zh-CN" altLang="en-US" b="1" dirty="0">
              <a:solidFill>
                <a:sysClr val="windowText" lastClr="0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框 2"/>
          <p:cNvSpPr txBox="1"/>
          <p:nvPr/>
        </p:nvSpPr>
        <p:spPr>
          <a:xfrm>
            <a:off x="-637853" y="98146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翻译小平台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4769208"/>
      </p:ext>
    </p:extLst>
  </p:cSld>
  <p:clrMapOvr>
    <a:masterClrMapping/>
  </p:clrMapOvr>
  <p:transition spd="slow" advClick="0" advTm="0">
    <p:wipe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5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1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2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9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31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4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1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4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4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4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4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760"/>
                                </p:stCondLst>
                                <p:childTnLst>
                                  <p:par>
                                    <p:cTn id="4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260"/>
                                </p:stCondLst>
                                <p:childTnLst>
                                  <p:par>
                                    <p:cTn id="49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760"/>
                                </p:stCondLst>
                                <p:childTnLst>
                                  <p:par>
                                    <p:cTn id="5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1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6840"/>
                                </p:stCondLst>
                                <p:childTnLst>
                                  <p:par>
                                    <p:cTn id="6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7340"/>
                                </p:stCondLst>
                                <p:childTnLst>
                                  <p:par>
                                    <p:cTn id="67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7840"/>
                                </p:stCondLst>
                                <p:childTnLst>
                                  <p:par>
                                    <p:cTn id="7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1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7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7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10" grpId="0"/>
          <p:bldP spid="10" grpId="1"/>
          <p:bldP spid="11" grpId="0" animBg="1"/>
          <p:bldP spid="12" grpId="0" animBg="1"/>
          <p:bldP spid="13" grpId="0"/>
          <p:bldP spid="13" grpId="1"/>
          <p:bldP spid="14" grpId="0" animBg="1"/>
          <p:bldP spid="15" grpId="0" animBg="1"/>
          <p:bldP spid="16" grpId="0"/>
          <p:bldP spid="16" grpId="1"/>
          <p:bldP spid="1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5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1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2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9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31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1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4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4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4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4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760"/>
                                </p:stCondLst>
                                <p:childTnLst>
                                  <p:par>
                                    <p:cTn id="4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260"/>
                                </p:stCondLst>
                                <p:childTnLst>
                                  <p:par>
                                    <p:cTn id="4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760"/>
                                </p:stCondLst>
                                <p:childTnLst>
                                  <p:par>
                                    <p:cTn id="5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1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6840"/>
                                </p:stCondLst>
                                <p:childTnLst>
                                  <p:par>
                                    <p:cTn id="6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7340"/>
                                </p:stCondLst>
                                <p:childTnLst>
                                  <p:par>
                                    <p:cTn id="67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7840"/>
                                </p:stCondLst>
                                <p:childTnLst>
                                  <p:par>
                                    <p:cTn id="7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1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7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7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10" grpId="0"/>
          <p:bldP spid="10" grpId="1"/>
          <p:bldP spid="11" grpId="0" animBg="1"/>
          <p:bldP spid="12" grpId="0" animBg="1"/>
          <p:bldP spid="13" grpId="0"/>
          <p:bldP spid="13" grpId="1"/>
          <p:bldP spid="14" grpId="0" animBg="1"/>
          <p:bldP spid="15" grpId="0" animBg="1"/>
          <p:bldP spid="16" grpId="0"/>
          <p:bldP spid="16" grpId="1"/>
          <p:bldP spid="17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550344" y="1339316"/>
            <a:ext cx="6365255" cy="1442791"/>
          </a:xfrm>
          <a:prstGeom prst="rect">
            <a:avLst/>
          </a:prstGeom>
          <a:solidFill>
            <a:srgbClr val="E8E8E6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382736" y="1125538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第一步</a:t>
            </a:r>
          </a:p>
        </p:txBody>
      </p:sp>
      <p:sp>
        <p:nvSpPr>
          <p:cNvPr id="5" name="六边形 4"/>
          <p:cNvSpPr/>
          <p:nvPr/>
        </p:nvSpPr>
        <p:spPr>
          <a:xfrm>
            <a:off x="1063010" y="2926154"/>
            <a:ext cx="1588089" cy="1368469"/>
          </a:xfrm>
          <a:prstGeom prst="hexagon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 sz="3200" dirty="0" smtClean="0">
                <a:latin typeface="微软雅黑" pitchFamily="34" charset="-122"/>
                <a:ea typeface="微软雅黑" pitchFamily="34" charset="-122"/>
              </a:rPr>
              <a:t>工作进度</a:t>
            </a:r>
            <a:endParaRPr lang="zh-CN" altLang="en-US" sz="3200" dirty="0"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6" name="直接箭头连接符 5"/>
          <p:cNvCxnSpPr>
            <a:stCxn id="5" idx="5"/>
          </p:cNvCxnSpPr>
          <p:nvPr/>
        </p:nvCxnSpPr>
        <p:spPr>
          <a:xfrm flipV="1">
            <a:off x="2308839" y="1989834"/>
            <a:ext cx="1241506" cy="936321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stCxn id="5" idx="0"/>
          </p:cNvCxnSpPr>
          <p:nvPr/>
        </p:nvCxnSpPr>
        <p:spPr>
          <a:xfrm>
            <a:off x="2651100" y="3610389"/>
            <a:ext cx="899245" cy="0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5" idx="1"/>
          </p:cNvCxnSpPr>
          <p:nvPr/>
        </p:nvCxnSpPr>
        <p:spPr>
          <a:xfrm>
            <a:off x="2308839" y="4294623"/>
            <a:ext cx="1241506" cy="936321"/>
          </a:xfrm>
          <a:prstGeom prst="straightConnector1">
            <a:avLst/>
          </a:prstGeom>
          <a:ln>
            <a:solidFill>
              <a:srgbClr val="41445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766508" y="1629711"/>
            <a:ext cx="6052611" cy="1052628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明</a:t>
            </a: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确要做什么？</a:t>
            </a:r>
            <a:endParaRPr lang="en-US" altLang="zh-CN" sz="16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经</a:t>
            </a: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过考察，我们决定做一个即时翻译小工具，可以实现快</a:t>
            </a: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速</a:t>
            </a: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翻译</a:t>
            </a: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功能，主要受众人群为以中文为母语的人</a:t>
            </a:r>
            <a:endParaRPr lang="zh-CN" altLang="en-US" sz="16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550344" y="3139933"/>
            <a:ext cx="6365255" cy="1442791"/>
          </a:xfrm>
          <a:prstGeom prst="rect">
            <a:avLst/>
          </a:prstGeom>
          <a:solidFill>
            <a:srgbClr val="E8E8E6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382736" y="2926155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第二步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766508" y="3389813"/>
            <a:ext cx="6365115" cy="1692803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Python </a:t>
            </a:r>
            <a:r>
              <a:rPr lang="en-US" altLang="zh-CN" sz="1600" dirty="0" err="1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Falcon+wechatpy</a:t>
            </a: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模板：</a:t>
            </a: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构建云</a:t>
            </a:r>
            <a:r>
              <a:rPr lang="en-US" altLang="zh-CN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和网络应用后端的高性能</a:t>
            </a:r>
            <a:r>
              <a:rPr lang="en-US" altLang="zh-CN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框架</a:t>
            </a:r>
          </a:p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en-US" altLang="zh-CN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Falcon</a:t>
            </a: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是一个构建云</a:t>
            </a:r>
            <a:r>
              <a:rPr lang="en-US" altLang="zh-CN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的高性能</a:t>
            </a:r>
            <a:r>
              <a:rPr lang="en-US" altLang="zh-CN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Python</a:t>
            </a: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框架，它鼓励使用</a:t>
            </a:r>
            <a:r>
              <a:rPr lang="en-US" altLang="zh-CN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REST</a:t>
            </a: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架构风格，尽可能以最少的力气做最多的事情</a:t>
            </a: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endParaRPr lang="en-US" altLang="zh-CN" sz="1600" dirty="0" smtClean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30000"/>
              </a:lnSpc>
            </a:pPr>
            <a:endParaRPr lang="zh-CN" altLang="en-US" sz="16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550344" y="4940550"/>
            <a:ext cx="6365255" cy="1442791"/>
          </a:xfrm>
          <a:prstGeom prst="rect">
            <a:avLst/>
          </a:prstGeom>
          <a:solidFill>
            <a:srgbClr val="E8E8E6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4382736" y="4726772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第三步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6508" y="5548256"/>
            <a:ext cx="6052611" cy="732541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调</a:t>
            </a: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用有道翻译</a:t>
            </a:r>
            <a:r>
              <a:rPr lang="en-US" altLang="zh-CN" sz="16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实现翻译查词功</a:t>
            </a:r>
            <a:r>
              <a:rPr lang="zh-CN" altLang="en-US" sz="1600" dirty="0" smtClean="0">
                <a:solidFill>
                  <a:sysClr val="windowText" lastClr="000000"/>
                </a:solidFill>
                <a:latin typeface="微软雅黑" pitchFamily="34" charset="-122"/>
                <a:ea typeface="微软雅黑" pitchFamily="34" charset="-122"/>
              </a:rPr>
              <a:t>能，可以实现自动检测语言，并进行即时翻译，快速高效</a:t>
            </a:r>
            <a:endParaRPr lang="zh-CN" altLang="en-US" sz="1600" dirty="0">
              <a:solidFill>
                <a:sysClr val="windowText" lastClr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文本框 2"/>
          <p:cNvSpPr txBox="1"/>
          <p:nvPr/>
        </p:nvSpPr>
        <p:spPr>
          <a:xfrm>
            <a:off x="-637853" y="98146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翻译小平台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 advClick="0" advTm="0">
    <p:wipe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5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1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2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9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31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4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1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4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4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4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4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360"/>
                                </p:stCondLst>
                                <p:childTnLst>
                                  <p:par>
                                    <p:cTn id="4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860"/>
                                </p:stCondLst>
                                <p:childTnLst>
                                  <p:par>
                                    <p:cTn id="49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360"/>
                                </p:stCondLst>
                                <p:childTnLst>
                                  <p:par>
                                    <p:cTn id="5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1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8640"/>
                                </p:stCondLst>
                                <p:childTnLst>
                                  <p:par>
                                    <p:cTn id="6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9140"/>
                                </p:stCondLst>
                                <p:childTnLst>
                                  <p:par>
                                    <p:cTn id="67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9640"/>
                                </p:stCondLst>
                                <p:childTnLst>
                                  <p:par>
                                    <p:cTn id="7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1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7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7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10" grpId="0"/>
          <p:bldP spid="10" grpId="1"/>
          <p:bldP spid="11" grpId="0" animBg="1"/>
          <p:bldP spid="12" grpId="0" animBg="1"/>
          <p:bldP spid="13" grpId="0"/>
          <p:bldP spid="13" grpId="1"/>
          <p:bldP spid="14" grpId="0" animBg="1"/>
          <p:bldP spid="15" grpId="0" animBg="1"/>
          <p:bldP spid="16" grpId="0"/>
          <p:bldP spid="16" grpId="1"/>
          <p:bldP spid="1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3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15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200"/>
                                </p:stCondLst>
                                <p:childTnLst>
                                  <p:par>
                                    <p:cTn id="1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2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9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200"/>
                                </p:stCondLst>
                                <p:childTnLst>
                                  <p:par>
                                    <p:cTn id="31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1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4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4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42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43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4360"/>
                                </p:stCondLst>
                                <p:childTnLst>
                                  <p:par>
                                    <p:cTn id="4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860"/>
                                </p:stCondLst>
                                <p:childTnLst>
                                  <p:par>
                                    <p:cTn id="4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360"/>
                                </p:stCondLst>
                                <p:childTnLst>
                                  <p:par>
                                    <p:cTn id="5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6" dur="1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5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5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6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6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8640"/>
                                </p:stCondLst>
                                <p:childTnLst>
                                  <p:par>
                                    <p:cTn id="63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9140"/>
                                </p:stCondLst>
                                <p:childTnLst>
                                  <p:par>
                                    <p:cTn id="67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9640"/>
                                </p:stCondLst>
                                <p:childTnLst>
                                  <p:par>
                                    <p:cTn id="7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4" dur="1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7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7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4" grpId="0" animBg="1"/>
          <p:bldP spid="5" grpId="0" animBg="1"/>
          <p:bldP spid="10" grpId="0"/>
          <p:bldP spid="10" grpId="1"/>
          <p:bldP spid="11" grpId="0" animBg="1"/>
          <p:bldP spid="12" grpId="0" animBg="1"/>
          <p:bldP spid="13" grpId="0"/>
          <p:bldP spid="13" grpId="1"/>
          <p:bldP spid="14" grpId="0" animBg="1"/>
          <p:bldP spid="15" grpId="0" animBg="1"/>
          <p:bldP spid="16" grpId="0"/>
          <p:bldP spid="16" grpId="1"/>
          <p:bldP spid="17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-637853" y="98146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效</a:t>
            </a:r>
            <a:r>
              <a:rPr lang="zh-CN" altLang="en-US" sz="2800" b="1" dirty="0" smtClean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果展示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70583" y="1269554"/>
            <a:ext cx="3888432" cy="1512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pic>
        <p:nvPicPr>
          <p:cNvPr id="18" name="图片 17" descr="C:\Users\nzh\AppData\Roaming\Tencent\Users\3162863618\QQ\WinTemp\RichOle\_1HH`(X_AUKZ`84~9IW6[DG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8855" y="1701602"/>
            <a:ext cx="5256584" cy="41915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4068677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5" b="19587"/>
          <a:stretch>
            <a:fillRect/>
          </a:stretch>
        </p:blipFill>
        <p:spPr>
          <a:xfrm>
            <a:off x="0" y="1"/>
            <a:ext cx="12198350" cy="6859588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3526175" y="2061642"/>
            <a:ext cx="5165288" cy="1200361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/>
          <a:p>
            <a:pPr algn="ctr"/>
            <a:r>
              <a:rPr lang="en-US" altLang="zh-CN" sz="7200" b="1" dirty="0" smtClean="0">
                <a:solidFill>
                  <a:srgbClr val="0070C0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THANKS</a:t>
            </a:r>
            <a:r>
              <a:rPr lang="zh-CN" altLang="en-US" sz="7200" b="1" dirty="0" smtClean="0">
                <a:solidFill>
                  <a:srgbClr val="0070C0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！</a:t>
            </a:r>
            <a:endParaRPr lang="zh-CN" altLang="en-US" sz="7200" b="1" dirty="0">
              <a:solidFill>
                <a:srgbClr val="0070C0"/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</p:spTree>
  </p:cSld>
  <p:clrMapOvr>
    <a:masterClrMapping/>
  </p:clrMapOvr>
  <p:transition spd="slow" advClick="0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337</Words>
  <Application>Microsoft Office PowerPoint</Application>
  <PresentationFormat>自定义</PresentationFormat>
  <Paragraphs>28</Paragraphs>
  <Slides>5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微软雅黑</vt:lpstr>
      <vt:lpstr>宋体</vt:lpstr>
      <vt:lpstr>Calibri</vt:lpstr>
      <vt:lpstr>Microsoft YaHei UI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曼陀罗视觉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mm</dc:creator>
  <cp:lastModifiedBy>牛 志衡</cp:lastModifiedBy>
  <cp:revision>82</cp:revision>
  <dcterms:created xsi:type="dcterms:W3CDTF">2014-08-23T07:50:00Z</dcterms:created>
  <dcterms:modified xsi:type="dcterms:W3CDTF">2018-09-09T02:41:18Z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2052-10.1.0.5458</vt:lpwstr>
  </property>
</Properties>
</file>

<file path=docProps/thumbnail.jpeg>
</file>